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60" r:id="rId2"/>
    <p:sldId id="261" r:id="rId3"/>
    <p:sldId id="259" r:id="rId4"/>
    <p:sldId id="258" r:id="rId5"/>
    <p:sldId id="256" r:id="rId6"/>
    <p:sldId id="257" r:id="rId7"/>
    <p:sldId id="262" r:id="rId8"/>
    <p:sldId id="265" r:id="rId9"/>
    <p:sldId id="264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3300"/>
    <a:srgbClr val="FF33CC"/>
    <a:srgbClr val="CC99FF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792" y="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50472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EditPoints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43BC9C9-6C6B-408F-A0BA-6C671DA1CD0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706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79877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100a40db5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100a40db5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77896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Ref idx="1003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300000"/>
                <a:alpha val="5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5;p13"/>
          <p:cNvSpPr txBox="1"/>
          <p:nvPr/>
        </p:nvSpPr>
        <p:spPr>
          <a:xfrm>
            <a:off x="76200" y="1752600"/>
            <a:ext cx="9144000" cy="15388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Code Pro Black" pitchFamily="49" charset="0"/>
                <a:ea typeface="Source Code Pro Black" pitchFamily="49" charset="0"/>
                <a:cs typeface="Pacifico"/>
                <a:sym typeface="Pacifico"/>
              </a:rPr>
              <a:t>Pregi e difetti di una </a:t>
            </a:r>
            <a:endParaRPr lang="it" sz="44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Code Pro Black" pitchFamily="49" charset="0"/>
              <a:ea typeface="Source Code Pro Black" pitchFamily="49" charset="0"/>
              <a:cs typeface="Pacifico"/>
              <a:sym typeface="Pacific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Code Pro Black" pitchFamily="49" charset="0"/>
                <a:ea typeface="Source Code Pro Black" pitchFamily="49" charset="0"/>
                <a:cs typeface="Pacifico"/>
                <a:sym typeface="Pacifico"/>
              </a:rPr>
              <a:t>Famiglia </a:t>
            </a:r>
            <a:r>
              <a:rPr lang="it" sz="4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Code Pro Black" pitchFamily="49" charset="0"/>
                <a:ea typeface="Source Code Pro Black" pitchFamily="49" charset="0"/>
                <a:cs typeface="Pacifico"/>
                <a:sym typeface="Pacifico"/>
              </a:rPr>
              <a:t>D</a:t>
            </a:r>
            <a:r>
              <a:rPr lang="it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Code Pro Black" pitchFamily="49" charset="0"/>
                <a:ea typeface="Source Code Pro Black" pitchFamily="49" charset="0"/>
                <a:cs typeface="Pacifico"/>
                <a:sym typeface="Pacifico"/>
              </a:rPr>
              <a:t>igitale</a:t>
            </a:r>
            <a:endParaRPr sz="4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Code Pro Black" pitchFamily="49" charset="0"/>
              <a:ea typeface="Source Code Pro Black" pitchFamily="49" charset="0"/>
              <a:cs typeface="Pacifico"/>
              <a:sym typeface="Pacifico"/>
            </a:endParaRPr>
          </a:p>
        </p:txBody>
      </p:sp>
      <p:pic>
        <p:nvPicPr>
          <p:cNvPr id="4" name="that-good-feeling-atm-main-version-02-26-86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3029" y="152400"/>
            <a:ext cx="609600" cy="666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99FF">
                <a:lumMod val="97000"/>
                <a:lumOff val="3000"/>
                <a:alpha val="50000"/>
              </a:srgb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5;p13"/>
          <p:cNvSpPr txBox="1"/>
          <p:nvPr/>
        </p:nvSpPr>
        <p:spPr>
          <a:xfrm>
            <a:off x="1597674" y="0"/>
            <a:ext cx="7546325" cy="861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400" b="1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Code Pro Black" pitchFamily="49" charset="0"/>
                <a:ea typeface="Source Code Pro Black" pitchFamily="49" charset="0"/>
                <a:cs typeface="Pacifico"/>
                <a:sym typeface="Pacifico"/>
              </a:rPr>
              <a:t>S</a:t>
            </a:r>
            <a:r>
              <a:rPr lang="it" sz="4400" b="1" dirty="0" smtClean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Code Pro Black" pitchFamily="49" charset="0"/>
                <a:ea typeface="Source Code Pro Black" pitchFamily="49" charset="0"/>
                <a:cs typeface="Pacifico"/>
                <a:sym typeface="Pacifico"/>
              </a:rPr>
              <a:t>afer Internet Day</a:t>
            </a:r>
            <a:endParaRPr sz="4400" b="1" dirty="0">
              <a:solidFill>
                <a:srgbClr val="99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Code Pro Black" pitchFamily="49" charset="0"/>
              <a:ea typeface="Source Code Pro Black" pitchFamily="49" charset="0"/>
              <a:cs typeface="Pacifico"/>
              <a:sym typeface="Pacifico"/>
            </a:endParaRPr>
          </a:p>
        </p:txBody>
      </p:sp>
      <p:sp>
        <p:nvSpPr>
          <p:cNvPr id="4" name="Google Shape;230;p53"/>
          <p:cNvSpPr txBox="1"/>
          <p:nvPr/>
        </p:nvSpPr>
        <p:spPr>
          <a:xfrm>
            <a:off x="1597675" y="1006104"/>
            <a:ext cx="3878540" cy="3040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i="0" u="none" strike="noStrike" cap="none" dirty="0">
                <a:solidFill>
                  <a:srgbClr val="9900FF"/>
                </a:solidFill>
                <a:latin typeface="Source Code Pro ExtraLight" pitchFamily="49" charset="0"/>
                <a:ea typeface="Source Code Pro ExtraLight" pitchFamily="49" charset="0"/>
                <a:cs typeface="Corben"/>
                <a:sym typeface="Corben"/>
              </a:rPr>
              <a:t>Che cos'è?                           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Source Code Pro ExtraLight" pitchFamily="49" charset="0"/>
                <a:ea typeface="Source Code Pro ExtraLight" pitchFamily="49" charset="0"/>
                <a:sym typeface="Arial"/>
              </a:rPr>
              <a:t>Il </a:t>
            </a:r>
            <a:r>
              <a:rPr lang="it-IT" sz="2000" b="0" i="0" u="none" strike="noStrike" cap="none" dirty="0" smtClean="0">
                <a:solidFill>
                  <a:srgbClr val="000000"/>
                </a:solidFill>
                <a:latin typeface="Source Code Pro ExtraLight" pitchFamily="49" charset="0"/>
                <a:ea typeface="Source Code Pro ExtraLight" pitchFamily="49" charset="0"/>
                <a:sym typeface="Arial"/>
              </a:rPr>
              <a:t>Safer </a:t>
            </a:r>
            <a:r>
              <a:rPr lang="it-IT" sz="2000" dirty="0" smtClean="0">
                <a:latin typeface="Source Code Pro ExtraLight" pitchFamily="49" charset="0"/>
                <a:ea typeface="Source Code Pro ExtraLight" pitchFamily="49" charset="0"/>
              </a:rPr>
              <a:t>I</a:t>
            </a:r>
            <a:r>
              <a:rPr lang="it-IT" sz="2000" b="0" i="0" u="none" strike="noStrike" cap="none" dirty="0" smtClean="0">
                <a:solidFill>
                  <a:srgbClr val="000000"/>
                </a:solidFill>
                <a:latin typeface="Source Code Pro ExtraLight" pitchFamily="49" charset="0"/>
                <a:ea typeface="Source Code Pro ExtraLight" pitchFamily="49" charset="0"/>
                <a:sym typeface="Arial"/>
              </a:rPr>
              <a:t>nternet </a:t>
            </a:r>
            <a:r>
              <a:rPr lang="it-IT" sz="2000" dirty="0">
                <a:latin typeface="Source Code Pro ExtraLight" pitchFamily="49" charset="0"/>
                <a:ea typeface="Source Code Pro ExtraLight" pitchFamily="49" charset="0"/>
              </a:rPr>
              <a:t>D</a:t>
            </a:r>
            <a:r>
              <a:rPr lang="it-IT" sz="2000" b="0" i="0" u="none" strike="noStrike" cap="none" dirty="0" smtClean="0">
                <a:solidFill>
                  <a:srgbClr val="000000"/>
                </a:solidFill>
                <a:latin typeface="Source Code Pro ExtraLight" pitchFamily="49" charset="0"/>
                <a:ea typeface="Source Code Pro ExtraLight" pitchFamily="49" charset="0"/>
                <a:sym typeface="Arial"/>
              </a:rPr>
              <a:t>ay 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Source Code Pro ExtraLight" pitchFamily="49" charset="0"/>
                <a:ea typeface="Source Code Pro ExtraLight" pitchFamily="49" charset="0"/>
                <a:sym typeface="Arial"/>
              </a:rPr>
              <a:t>è una giornata dedicata alla protezione e all'uso </a:t>
            </a:r>
            <a:r>
              <a:rPr lang="it-IT" sz="2000" b="0" i="0" u="none" strike="noStrike" cap="none" dirty="0" smtClean="0">
                <a:solidFill>
                  <a:srgbClr val="000000"/>
                </a:solidFill>
                <a:latin typeface="Source Code Pro ExtraLight" pitchFamily="49" charset="0"/>
                <a:ea typeface="Source Code Pro ExtraLight" pitchFamily="49" charset="0"/>
                <a:sym typeface="Arial"/>
              </a:rPr>
              <a:t>corretto dei 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Source Code Pro ExtraLight" pitchFamily="49" charset="0"/>
                <a:ea typeface="Source Code Pro ExtraLight" pitchFamily="49" charset="0"/>
                <a:sym typeface="Arial"/>
              </a:rPr>
              <a:t>social. </a:t>
            </a:r>
            <a:r>
              <a:rPr lang="it-IT" sz="2000" dirty="0" smtClean="0">
                <a:latin typeface="Source Code Pro ExtraLight" pitchFamily="49" charset="0"/>
                <a:ea typeface="Source Code Pro ExtraLight" pitchFamily="49" charset="0"/>
              </a:rPr>
              <a:t>Nel 2004 è</a:t>
            </a:r>
            <a:r>
              <a:rPr lang="it-IT" sz="2000" b="0" i="0" u="none" strike="noStrike" cap="none" dirty="0" smtClean="0">
                <a:solidFill>
                  <a:srgbClr val="000000"/>
                </a:solidFill>
                <a:latin typeface="Source Code Pro ExtraLight" pitchFamily="49" charset="0"/>
                <a:ea typeface="Source Code Pro ExtraLight" pitchFamily="49" charset="0"/>
                <a:sym typeface="Arial"/>
              </a:rPr>
              <a:t> 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Source Code Pro ExtraLight" pitchFamily="49" charset="0"/>
                <a:ea typeface="Source Code Pro ExtraLight" pitchFamily="49" charset="0"/>
                <a:sym typeface="Arial"/>
              </a:rPr>
              <a:t>stata istituita </a:t>
            </a:r>
            <a:r>
              <a:rPr lang="it-IT" sz="2000" b="0" i="0" u="none" strike="noStrike" cap="none" dirty="0" smtClean="0">
                <a:solidFill>
                  <a:srgbClr val="000000"/>
                </a:solidFill>
                <a:latin typeface="Source Code Pro ExtraLight" pitchFamily="49" charset="0"/>
                <a:ea typeface="Source Code Pro ExtraLight" pitchFamily="49" charset="0"/>
                <a:sym typeface="Arial"/>
              </a:rPr>
              <a:t>dall‘Unione </a:t>
            </a:r>
            <a:r>
              <a:rPr lang="it-IT" sz="2000" dirty="0">
                <a:latin typeface="Source Code Pro ExtraLight" pitchFamily="49" charset="0"/>
                <a:ea typeface="Source Code Pro ExtraLight" pitchFamily="49" charset="0"/>
              </a:rPr>
              <a:t>E</a:t>
            </a:r>
            <a:r>
              <a:rPr lang="it-IT" sz="2000" b="0" i="0" u="none" strike="noStrike" cap="none" dirty="0" smtClean="0">
                <a:solidFill>
                  <a:srgbClr val="000000"/>
                </a:solidFill>
                <a:latin typeface="Source Code Pro ExtraLight" pitchFamily="49" charset="0"/>
                <a:ea typeface="Source Code Pro ExtraLight" pitchFamily="49" charset="0"/>
                <a:sym typeface="Arial"/>
              </a:rPr>
              <a:t>uropea 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Source Code Pro ExtraLight" pitchFamily="49" charset="0"/>
                <a:ea typeface="Source Code Pro ExtraLight" pitchFamily="49" charset="0"/>
                <a:sym typeface="Arial"/>
              </a:rPr>
              <a:t>per </a:t>
            </a:r>
            <a:r>
              <a:rPr lang="it-IT" sz="2000" b="0" i="0" u="none" strike="noStrike" cap="none" dirty="0" smtClean="0">
                <a:solidFill>
                  <a:srgbClr val="000000"/>
                </a:solidFill>
                <a:latin typeface="Source Code Pro ExtraLight" pitchFamily="49" charset="0"/>
                <a:ea typeface="Source Code Pro ExtraLight" pitchFamily="49" charset="0"/>
                <a:sym typeface="Arial"/>
              </a:rPr>
              <a:t>tutelare gli utenti dai 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Source Code Pro ExtraLight" pitchFamily="49" charset="0"/>
                <a:ea typeface="Source Code Pro ExtraLight" pitchFamily="49" charset="0"/>
                <a:sym typeface="Arial"/>
              </a:rPr>
              <a:t>rischi del </a:t>
            </a:r>
            <a:r>
              <a:rPr lang="it-IT" sz="2000" b="0" i="0" u="none" strike="noStrike" cap="none" dirty="0" smtClean="0">
                <a:solidFill>
                  <a:srgbClr val="000000"/>
                </a:solidFill>
                <a:latin typeface="Source Code Pro ExtraLight" pitchFamily="49" charset="0"/>
                <a:ea typeface="Source Code Pro ExtraLight" pitchFamily="49" charset="0"/>
                <a:sym typeface="Arial"/>
              </a:rPr>
              <a:t>web.</a:t>
            </a:r>
            <a:endParaRPr sz="2000" b="0" i="0" u="none" strike="noStrike" cap="none" dirty="0">
              <a:latin typeface="Source Code Pro ExtraLight" pitchFamily="49" charset="0"/>
              <a:ea typeface="Source Code Pro ExtraLight" pitchFamily="49" charset="0"/>
              <a:sym typeface="Arial"/>
            </a:endParaRPr>
          </a:p>
        </p:txBody>
      </p:sp>
      <p:sp>
        <p:nvSpPr>
          <p:cNvPr id="5" name="Google Shape;231;p53"/>
          <p:cNvSpPr txBox="1"/>
          <p:nvPr/>
        </p:nvSpPr>
        <p:spPr>
          <a:xfrm>
            <a:off x="5627384" y="2526117"/>
            <a:ext cx="3516616" cy="1685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1" i="0" u="none" strike="noStrike" cap="none" dirty="0" smtClean="0">
                <a:solidFill>
                  <a:srgbClr val="9900FF"/>
                </a:solidFill>
                <a:latin typeface="Source Code Pro ExtraLight" pitchFamily="49" charset="0"/>
                <a:ea typeface="Source Code Pro ExtraLight" pitchFamily="49" charset="0"/>
                <a:cs typeface="Corben"/>
                <a:sym typeface="Corben"/>
              </a:rPr>
              <a:t>Quando si svolge?                             </a:t>
            </a:r>
            <a:r>
              <a:rPr lang="it-IT" sz="2000" dirty="0" smtClean="0">
                <a:latin typeface="Source Code Pro ExtraLight" pitchFamily="49" charset="0"/>
                <a:ea typeface="Source Code Pro ExtraLight" pitchFamily="49" charset="0"/>
              </a:rPr>
              <a:t>Quest’anno il </a:t>
            </a:r>
            <a:r>
              <a:rPr lang="it-IT" sz="2000" b="0" i="0" u="none" strike="noStrike" cap="none" dirty="0" smtClean="0">
                <a:solidFill>
                  <a:srgbClr val="000000"/>
                </a:solidFill>
                <a:latin typeface="Source Code Pro ExtraLight" pitchFamily="49" charset="0"/>
                <a:ea typeface="Source Code Pro ExtraLight" pitchFamily="49" charset="0"/>
                <a:sym typeface="Arial"/>
              </a:rPr>
              <a:t>Safer </a:t>
            </a:r>
            <a:r>
              <a:rPr lang="it-IT" sz="2000" dirty="0">
                <a:latin typeface="Source Code Pro ExtraLight" pitchFamily="49" charset="0"/>
                <a:ea typeface="Source Code Pro ExtraLight" pitchFamily="49" charset="0"/>
              </a:rPr>
              <a:t>I</a:t>
            </a:r>
            <a:r>
              <a:rPr lang="it-IT" sz="2000" b="0" i="0" u="none" strike="noStrike" cap="none" dirty="0" smtClean="0">
                <a:solidFill>
                  <a:srgbClr val="000000"/>
                </a:solidFill>
                <a:latin typeface="Source Code Pro ExtraLight" pitchFamily="49" charset="0"/>
                <a:ea typeface="Source Code Pro ExtraLight" pitchFamily="49" charset="0"/>
                <a:sym typeface="Arial"/>
              </a:rPr>
              <a:t>nternet </a:t>
            </a:r>
            <a:r>
              <a:rPr lang="it-IT" sz="2000" dirty="0">
                <a:latin typeface="Source Code Pro ExtraLight" pitchFamily="49" charset="0"/>
                <a:ea typeface="Source Code Pro ExtraLight" pitchFamily="49" charset="0"/>
              </a:rPr>
              <a:t>D</a:t>
            </a:r>
            <a:r>
              <a:rPr lang="it-IT" sz="2000" b="0" i="0" u="none" strike="noStrike" cap="none" dirty="0" smtClean="0">
                <a:solidFill>
                  <a:srgbClr val="000000"/>
                </a:solidFill>
                <a:latin typeface="Source Code Pro ExtraLight" pitchFamily="49" charset="0"/>
                <a:ea typeface="Source Code Pro ExtraLight" pitchFamily="49" charset="0"/>
                <a:sym typeface="Arial"/>
              </a:rPr>
              <a:t>ay 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Source Code Pro ExtraLight" pitchFamily="49" charset="0"/>
                <a:ea typeface="Source Code Pro ExtraLight" pitchFamily="49" charset="0"/>
                <a:sym typeface="Arial"/>
              </a:rPr>
              <a:t>si svolge </a:t>
            </a:r>
            <a:r>
              <a:rPr lang="it-IT" sz="2000" b="0" i="0" u="none" strike="noStrike" cap="none" dirty="0" smtClean="0">
                <a:solidFill>
                  <a:srgbClr val="000000"/>
                </a:solidFill>
                <a:latin typeface="Source Code Pro ExtraLight" pitchFamily="49" charset="0"/>
                <a:ea typeface="Source Code Pro ExtraLight" pitchFamily="49" charset="0"/>
                <a:sym typeface="Arial"/>
              </a:rPr>
              <a:t>martedì 8 febbraio e </a:t>
            </a:r>
            <a:r>
              <a:rPr lang="it-IT" sz="2000" b="0" i="0" u="none" strike="noStrike" cap="none" dirty="0">
                <a:solidFill>
                  <a:srgbClr val="000000"/>
                </a:solidFill>
                <a:latin typeface="Source Code Pro ExtraLight" pitchFamily="49" charset="0"/>
                <a:ea typeface="Source Code Pro ExtraLight" pitchFamily="49" charset="0"/>
                <a:sym typeface="Arial"/>
              </a:rPr>
              <a:t>partecipano 130 paesi del mondo.</a:t>
            </a:r>
            <a:endParaRPr sz="2000" b="0" i="0" u="none" strike="noStrike" cap="none" dirty="0">
              <a:latin typeface="Source Code Pro ExtraLight" pitchFamily="49" charset="0"/>
              <a:ea typeface="Source Code Pro ExtraLight" pitchFamily="49" charset="0"/>
              <a:sym typeface="Arial"/>
            </a:endParaRPr>
          </a:p>
        </p:txBody>
      </p:sp>
      <p:sp>
        <p:nvSpPr>
          <p:cNvPr id="6" name="Google Shape;232;p53"/>
          <p:cNvSpPr txBox="1"/>
          <p:nvPr/>
        </p:nvSpPr>
        <p:spPr>
          <a:xfrm>
            <a:off x="1597675" y="4535764"/>
            <a:ext cx="6840000" cy="676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 i="0" u="none" strike="noStrike" cap="none" dirty="0"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Code Pro Black" pitchFamily="49" charset="0"/>
                <a:ea typeface="Source Code Pro Black" pitchFamily="49" charset="0"/>
                <a:cs typeface="Corben"/>
                <a:sym typeface="Corben"/>
              </a:rPr>
              <a:t>#rendiamoilwebpiùsicuro</a:t>
            </a:r>
            <a:endParaRPr sz="3600" b="1" i="0" u="none" strike="noStrike" cap="none" dirty="0">
              <a:solidFill>
                <a:srgbClr val="99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Code Pro Black" pitchFamily="49" charset="0"/>
              <a:ea typeface="Source Code Pro Black" pitchFamily="49" charset="0"/>
              <a:sym typeface="Arial"/>
            </a:endParaRPr>
          </a:p>
        </p:txBody>
      </p:sp>
      <p:sp>
        <p:nvSpPr>
          <p:cNvPr id="8" name="Google Shape;58;p13"/>
          <p:cNvSpPr txBox="1"/>
          <p:nvPr/>
        </p:nvSpPr>
        <p:spPr>
          <a:xfrm>
            <a:off x="8414656" y="4497200"/>
            <a:ext cx="729343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Giulia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Sofia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Lorenzo</a:t>
            </a:r>
            <a:endParaRPr sz="10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453414" y="2243581"/>
            <a:ext cx="4353333" cy="1446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6">
                <a:lumMod val="75000"/>
                <a:alpha val="5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 noEditPoints="1"/>
          </p:cNvSpPr>
          <p:nvPr>
            <p:ph type="ctrTitle"/>
          </p:nvPr>
        </p:nvSpPr>
        <p:spPr>
          <a:xfrm>
            <a:off x="1" y="638978"/>
            <a:ext cx="6597296" cy="1060789"/>
          </a:xfrm>
        </p:spPr>
        <p:txBody>
          <a:bodyPr>
            <a:noAutofit/>
          </a:bodyPr>
          <a:lstStyle/>
          <a:p>
            <a:r>
              <a:rPr lang="de-DE" sz="1400" b="1" dirty="0">
                <a:latin typeface="Source Code Pro ExtraLight" pitchFamily="49" charset="0"/>
                <a:ea typeface="Source Code Pro ExtraLight" pitchFamily="49" charset="0"/>
                <a:cs typeface="Calibri Light" panose="020F0302020204030204"/>
              </a:rPr>
              <a:t>Significato</a:t>
            </a:r>
            <a:r>
              <a:rPr lang="de-DE" sz="1600" dirty="0">
                <a:latin typeface="Source Code Pro ExtraLight" pitchFamily="49" charset="0"/>
                <a:ea typeface="Source Code Pro ExtraLight" pitchFamily="49" charset="0"/>
                <a:cs typeface="Calibri Light" panose="020F0302020204030204"/>
              </a:rPr>
              <a:t>: con il termine password si indica una sequenza </a:t>
            </a:r>
            <a:r>
              <a:rPr lang="de-DE" sz="1600" dirty="0" smtClean="0">
                <a:latin typeface="Source Code Pro ExtraLight" pitchFamily="49" charset="0"/>
                <a:ea typeface="Source Code Pro ExtraLight" pitchFamily="49" charset="0"/>
                <a:cs typeface="Calibri Light" panose="020F0302020204030204"/>
              </a:rPr>
              <a:t>di numeri, lettere e simboli che </a:t>
            </a:r>
            <a:r>
              <a:rPr lang="de-DE" sz="1600" dirty="0">
                <a:latin typeface="Source Code Pro ExtraLight" pitchFamily="49" charset="0"/>
                <a:ea typeface="Source Code Pro ExtraLight" pitchFamily="49" charset="0"/>
                <a:cs typeface="Calibri Light" panose="020F0302020204030204"/>
              </a:rPr>
              <a:t>serve per proteggere l'accesso dell'utente sul proprio </a:t>
            </a:r>
            <a:r>
              <a:rPr lang="de-DE" sz="1600" dirty="0" smtClean="0">
                <a:latin typeface="Source Code Pro ExtraLight" pitchFamily="49" charset="0"/>
                <a:ea typeface="Source Code Pro ExtraLight" pitchFamily="49" charset="0"/>
                <a:cs typeface="Calibri Light" panose="020F0302020204030204"/>
              </a:rPr>
              <a:t>dispositivo.</a:t>
            </a:r>
            <a:endParaRPr lang="de-DE" sz="1600" dirty="0">
              <a:latin typeface="Source Code Pro ExtraLight" pitchFamily="49" charset="0"/>
              <a:ea typeface="Source Code Pro ExtraLight" pitchFamily="49" charset="0"/>
              <a:cs typeface="Calibri Light" panose="020F0302020204030204"/>
            </a:endParaRPr>
          </a:p>
        </p:txBody>
      </p:sp>
      <p:pic>
        <p:nvPicPr>
          <p:cNvPr id="4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97296" y="945292"/>
            <a:ext cx="2546704" cy="4198208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977157" y="32575"/>
            <a:ext cx="5584786" cy="746358"/>
          </a:xfrm>
          <a:prstGeom prst="rect">
            <a:avLst/>
          </a:prstGeom>
          <a:noFill/>
        </p:spPr>
        <p:txBody>
          <a:bodyPr vertOverflow="overflow" horzOverflow="overflow" vert="horz" wrap="square" lIns="68580" tIns="34290" rIns="68580" bIns="34290" rtlCol="0" anchor="t">
            <a:prstTxWarp prst="textNoShape">
              <a:avLst/>
            </a:prstTxWarp>
            <a:spAutoFit/>
          </a:bodyPr>
          <a:lstStyle/>
          <a:p>
            <a:pPr algn="ctr"/>
            <a:r>
              <a:rPr lang="it-IT" sz="4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Code Pro Black" pitchFamily="49" charset="0"/>
                <a:ea typeface="Source Code Pro Black" pitchFamily="49" charset="0"/>
                <a:cs typeface="Pacifico"/>
                <a:sym typeface="Pacifico"/>
              </a:rPr>
              <a:t>Parola d’ordine</a:t>
            </a:r>
            <a:endParaRPr lang="it-IT" sz="4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Code Pro Black" pitchFamily="49" charset="0"/>
              <a:ea typeface="Source Code Pro Black" pitchFamily="49" charset="0"/>
              <a:cs typeface="Pacifico"/>
              <a:sym typeface="Pacifico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887" y="1699767"/>
            <a:ext cx="3305856" cy="3340654"/>
          </a:xfrm>
          <a:prstGeom prst="rect">
            <a:avLst/>
          </a:prstGeom>
        </p:spPr>
      </p:pic>
      <p:sp>
        <p:nvSpPr>
          <p:cNvPr id="10" name="Google Shape;58;p13"/>
          <p:cNvSpPr txBox="1"/>
          <p:nvPr/>
        </p:nvSpPr>
        <p:spPr>
          <a:xfrm>
            <a:off x="87086" y="4394121"/>
            <a:ext cx="11031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Francesco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Miriam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Morgana</a:t>
            </a:r>
            <a:endParaRPr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accent4">
                <a:lumMod val="60000"/>
                <a:lumOff val="40000"/>
                <a:alpha val="9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3227650" y="464174"/>
            <a:ext cx="3452616" cy="107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it" sz="4400" b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n"/>
                <a:ea typeface="Corben"/>
                <a:cs typeface="Corben"/>
                <a:sym typeface="Corben"/>
              </a:rPr>
              <a:t>Fake news</a:t>
            </a:r>
            <a:endParaRPr sz="44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n"/>
              <a:ea typeface="Corben"/>
              <a:cs typeface="Corbe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56;p13"/>
          <p:cNvSpPr txBox="1"/>
          <p:nvPr/>
        </p:nvSpPr>
        <p:spPr>
          <a:xfrm>
            <a:off x="3446350" y="1124500"/>
            <a:ext cx="44250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70"/>
            </a:pPr>
            <a:r>
              <a:rPr lang="it" sz="2000" b="1" dirty="0">
                <a:solidFill>
                  <a:srgbClr val="FF950E"/>
                </a:solidFill>
                <a:latin typeface="Corben" panose="020B0604020202020204" charset="0"/>
                <a:ea typeface="Corben"/>
                <a:cs typeface="Corben"/>
                <a:sym typeface="Corben"/>
              </a:rPr>
              <a:t>Che cosa fare?</a:t>
            </a:r>
            <a:r>
              <a:rPr lang="it" sz="2000" dirty="0">
                <a:solidFill>
                  <a:srgbClr val="FF950E"/>
                </a:solidFill>
                <a:latin typeface="Corben" panose="020B0604020202020204" charset="0"/>
                <a:ea typeface="Corben"/>
                <a:cs typeface="Corben"/>
                <a:sym typeface="Corben"/>
              </a:rPr>
              <a:t>          </a:t>
            </a:r>
            <a:r>
              <a:rPr lang="it" sz="2600" dirty="0">
                <a:solidFill>
                  <a:srgbClr val="FF950E"/>
                </a:solidFill>
                <a:latin typeface="Corben" panose="020B0604020202020204" charset="0"/>
                <a:ea typeface="Corben"/>
                <a:cs typeface="Corben"/>
                <a:sym typeface="Corben"/>
              </a:rPr>
              <a:t>          </a:t>
            </a:r>
            <a:endParaRPr sz="2600" dirty="0">
              <a:solidFill>
                <a:srgbClr val="FF950E"/>
              </a:solidFill>
              <a:latin typeface="Corben" panose="020B0604020202020204" charset="0"/>
              <a:ea typeface="Corben"/>
              <a:cs typeface="Corben"/>
              <a:sym typeface="Corbe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dirty="0">
                <a:solidFill>
                  <a:schemeClr val="dk1"/>
                </a:solidFill>
                <a:latin typeface="Corben" panose="020B0604020202020204" charset="0"/>
                <a:ea typeface="Lora"/>
                <a:cs typeface="Lora"/>
                <a:sym typeface="Lora"/>
              </a:rPr>
              <a:t>Se vedete delle notizie che vi interessano, prima di </a:t>
            </a:r>
            <a:r>
              <a:rPr lang="it" sz="1600" b="1" dirty="0" smtClean="0">
                <a:solidFill>
                  <a:schemeClr val="dk1"/>
                </a:solidFill>
                <a:latin typeface="Corben" panose="020B0604020202020204" charset="0"/>
                <a:ea typeface="Lora"/>
                <a:cs typeface="Lora"/>
                <a:sym typeface="Lora"/>
              </a:rPr>
              <a:t>condividerle, </a:t>
            </a:r>
            <a:r>
              <a:rPr lang="it" sz="1600" b="1" dirty="0">
                <a:solidFill>
                  <a:schemeClr val="dk1"/>
                </a:solidFill>
                <a:latin typeface="Corben" panose="020B0604020202020204" charset="0"/>
                <a:ea typeface="Lora"/>
                <a:cs typeface="Lora"/>
                <a:sym typeface="Lora"/>
              </a:rPr>
              <a:t>accertatevi che non siano fake </a:t>
            </a:r>
            <a:r>
              <a:rPr lang="it" sz="1600" b="1" dirty="0" smtClean="0">
                <a:solidFill>
                  <a:schemeClr val="dk1"/>
                </a:solidFill>
                <a:latin typeface="Corben" panose="020B0604020202020204" charset="0"/>
                <a:ea typeface="Lora"/>
                <a:cs typeface="Lora"/>
                <a:sym typeface="Lora"/>
              </a:rPr>
              <a:t>news perchè </a:t>
            </a:r>
            <a:r>
              <a:rPr lang="it" sz="1600" b="1" dirty="0">
                <a:solidFill>
                  <a:schemeClr val="dk1"/>
                </a:solidFill>
                <a:latin typeface="Corben" panose="020B0604020202020204" charset="0"/>
                <a:ea typeface="Lora"/>
                <a:cs typeface="Lora"/>
                <a:sym typeface="Lora"/>
              </a:rPr>
              <a:t>potrebbero essere false.</a:t>
            </a:r>
            <a:endParaRPr sz="1600" b="1" dirty="0">
              <a:solidFill>
                <a:schemeClr val="dk1"/>
              </a:solidFill>
              <a:latin typeface="Corben" panose="020B0604020202020204" charset="0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57;p13"/>
          <p:cNvSpPr txBox="1"/>
          <p:nvPr/>
        </p:nvSpPr>
        <p:spPr>
          <a:xfrm>
            <a:off x="3446350" y="2618550"/>
            <a:ext cx="46437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 b="1" dirty="0">
                <a:solidFill>
                  <a:srgbClr val="FF9900"/>
                </a:solidFill>
                <a:latin typeface="Corben" panose="020B0604020202020204" charset="0"/>
                <a:ea typeface="Corben"/>
                <a:cs typeface="Corben"/>
                <a:sym typeface="Corben"/>
              </a:rPr>
              <a:t>Cosa sono? </a:t>
            </a:r>
            <a:r>
              <a:rPr lang="it" sz="2600" b="1" dirty="0">
                <a:solidFill>
                  <a:srgbClr val="FF9900"/>
                </a:solidFill>
                <a:latin typeface="Corben" panose="020B0604020202020204" charset="0"/>
                <a:ea typeface="Corben"/>
                <a:cs typeface="Corben"/>
                <a:sym typeface="Corben"/>
              </a:rPr>
              <a:t>                         </a:t>
            </a:r>
            <a:endParaRPr sz="2600" b="1" dirty="0">
              <a:solidFill>
                <a:srgbClr val="FF9900"/>
              </a:solidFill>
              <a:latin typeface="Corben" panose="020B0604020202020204" charset="0"/>
              <a:ea typeface="Corben"/>
              <a:cs typeface="Corben"/>
              <a:sym typeface="Corbe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dirty="0">
                <a:solidFill>
                  <a:schemeClr val="dk1"/>
                </a:solidFill>
                <a:latin typeface="Corben" panose="020B0604020202020204" charset="0"/>
                <a:ea typeface="Lora"/>
                <a:cs typeface="Lora"/>
                <a:sym typeface="Lora"/>
              </a:rPr>
              <a:t>Le fake news sono delle notizie false diffuse per la rete che portano disinformazione.</a:t>
            </a:r>
            <a:endParaRPr sz="1600" b="1" dirty="0">
              <a:solidFill>
                <a:schemeClr val="dk1"/>
              </a:solidFill>
              <a:latin typeface="Corben" panose="020B0604020202020204" charset="0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dirty="0">
                <a:solidFill>
                  <a:srgbClr val="FF9900"/>
                </a:solidFill>
                <a:latin typeface="Lora"/>
                <a:ea typeface="Lora"/>
                <a:cs typeface="Lora"/>
                <a:sym typeface="Lora"/>
              </a:rPr>
              <a:t>   </a:t>
            </a:r>
            <a:endParaRPr sz="1600" b="1" dirty="0"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3446350" y="3942150"/>
            <a:ext cx="5070600" cy="107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it" sz="4400" b="1" dirty="0">
                <a:solidFill>
                  <a:srgbClr val="FF95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n" panose="020B0604020202020204" charset="0"/>
                <a:ea typeface="Corben"/>
                <a:cs typeface="Corben"/>
                <a:sym typeface="Corben"/>
              </a:rPr>
              <a:t>#bastafakenews</a:t>
            </a:r>
            <a:endParaRPr sz="4400" b="1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n" panose="020B060402020202020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75" y="615600"/>
            <a:ext cx="2542250" cy="43966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/>
          <p:cNvSpPr txBox="1"/>
          <p:nvPr/>
        </p:nvSpPr>
        <p:spPr>
          <a:xfrm rot="1568246">
            <a:off x="475227" y="724447"/>
            <a:ext cx="1487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i="1" dirty="0" smtClean="0"/>
              <a:t>Bla bla bla</a:t>
            </a:r>
            <a:endParaRPr lang="it-IT" sz="1800" b="1" i="1" dirty="0"/>
          </a:p>
        </p:txBody>
      </p:sp>
      <p:sp>
        <p:nvSpPr>
          <p:cNvPr id="11" name="CasellaDiTesto 10"/>
          <p:cNvSpPr txBox="1"/>
          <p:nvPr/>
        </p:nvSpPr>
        <p:spPr>
          <a:xfrm rot="776995">
            <a:off x="348712" y="1071067"/>
            <a:ext cx="1487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i="1" dirty="0" smtClean="0"/>
              <a:t>Bla bla bla</a:t>
            </a:r>
            <a:endParaRPr lang="it-IT" sz="1800" b="1" i="1" dirty="0"/>
          </a:p>
        </p:txBody>
      </p:sp>
      <p:sp>
        <p:nvSpPr>
          <p:cNvPr id="12" name="Google Shape;58;p13"/>
          <p:cNvSpPr txBox="1"/>
          <p:nvPr/>
        </p:nvSpPr>
        <p:spPr>
          <a:xfrm>
            <a:off x="8218715" y="4365926"/>
            <a:ext cx="925285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Aurora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Matteo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Rayhan</a:t>
            </a:r>
            <a:endParaRPr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prstMaterial="matte"/>
        </p:spPr>
      </p:pic>
      <p:sp>
        <p:nvSpPr>
          <p:cNvPr id="55" name="Google Shape;55;p13"/>
          <p:cNvSpPr txBox="1"/>
          <p:nvPr/>
        </p:nvSpPr>
        <p:spPr>
          <a:xfrm>
            <a:off x="4201550" y="213809"/>
            <a:ext cx="3891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000" dirty="0">
                <a:solidFill>
                  <a:srgbClr val="FF0000"/>
                </a:solidFill>
                <a:latin typeface="Impact"/>
                <a:ea typeface="Impact"/>
                <a:cs typeface="Impact"/>
                <a:sym typeface="Impact"/>
              </a:rPr>
              <a:t>SEXTING</a:t>
            </a:r>
            <a:endParaRPr sz="3000" dirty="0">
              <a:solidFill>
                <a:srgbClr val="FF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4201550" y="1028700"/>
            <a:ext cx="4275900" cy="22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 b="1" dirty="0"/>
              <a:t>Si parla di</a:t>
            </a:r>
            <a:r>
              <a:rPr lang="it" sz="1900" b="1" dirty="0">
                <a:solidFill>
                  <a:srgbClr val="FF0000"/>
                </a:solidFill>
              </a:rPr>
              <a:t> sexting</a:t>
            </a:r>
            <a:r>
              <a:rPr lang="it" sz="1900" b="1" dirty="0"/>
              <a:t> quando una persona </a:t>
            </a:r>
            <a:r>
              <a:rPr lang="it" sz="1900" b="1" dirty="0">
                <a:solidFill>
                  <a:srgbClr val="FF0000"/>
                </a:solidFill>
              </a:rPr>
              <a:t>diffonde </a:t>
            </a:r>
            <a:r>
              <a:rPr lang="it" sz="1900" b="1" dirty="0"/>
              <a:t>foto private sue e </a:t>
            </a:r>
            <a:r>
              <a:rPr lang="it" sz="1900" b="1" dirty="0" smtClean="0"/>
              <a:t>non sul </a:t>
            </a:r>
            <a:r>
              <a:rPr lang="it" sz="1900" b="1" dirty="0"/>
              <a:t>web. Il che è molto </a:t>
            </a:r>
            <a:r>
              <a:rPr lang="it" sz="1900" b="1" dirty="0" smtClean="0">
                <a:solidFill>
                  <a:srgbClr val="FF0000"/>
                </a:solidFill>
              </a:rPr>
              <a:t>pericoloso,</a:t>
            </a:r>
            <a:r>
              <a:rPr lang="it" sz="1900" b="1" dirty="0" smtClean="0"/>
              <a:t> </a:t>
            </a:r>
            <a:r>
              <a:rPr lang="it" sz="1900" b="1" dirty="0"/>
              <a:t>perché una volta che queste immagini finiscono su internet non c'è nulla che le possa eliminare.</a:t>
            </a:r>
            <a:endParaRPr sz="1900" b="1" dirty="0"/>
          </a:p>
        </p:txBody>
      </p:sp>
      <p:sp>
        <p:nvSpPr>
          <p:cNvPr id="57" name="Google Shape;57;p13"/>
          <p:cNvSpPr txBox="1"/>
          <p:nvPr/>
        </p:nvSpPr>
        <p:spPr>
          <a:xfrm>
            <a:off x="973538" y="4219783"/>
            <a:ext cx="7954178" cy="615523"/>
          </a:xfrm>
          <a:prstGeom prst="rect">
            <a:avLst/>
          </a:prstGeom>
          <a:noFill/>
          <a:ln>
            <a:noFill/>
          </a:ln>
          <a:effectLst>
            <a:glow>
              <a:schemeClr val="accent1">
                <a:alpha val="0"/>
              </a:schemeClr>
            </a:glow>
            <a:softEdge rad="685800"/>
          </a:effectLst>
          <a:scene3d>
            <a:camera prst="orthographicFront"/>
            <a:lightRig rig="threePt" dir="t"/>
          </a:scene3d>
          <a:sp3d prstMaterial="powder">
            <a:bevelT prst="relaxedInset"/>
            <a:bevelB w="101600" prst="riblet"/>
          </a:sp3d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 dirty="0">
                <a:solidFill>
                  <a:srgbClr val="02B58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#setranquill*vuoistarefotoprivatenonmandare</a:t>
            </a:r>
            <a:endParaRPr sz="2800" b="1" dirty="0">
              <a:solidFill>
                <a:srgbClr val="02B58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0" y="4400875"/>
            <a:ext cx="11031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Enea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Vittoria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Ambra</a:t>
            </a:r>
            <a:endParaRPr sz="1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 descr="Immagine che contiene testo, bambola&#10;&#10;Descrizione generata automaticamente">
            <a:extLst>
              <a:ext uri="{FF2B5EF4-FFF2-40B4-BE49-F238E27FC236}">
                <a16:creationId xmlns="" xmlns:a16="http://schemas.microsoft.com/office/drawing/2014/main" id="{C33A35D3-7D13-4A0D-957E-4E5359FD16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898"/>
          <a:stretch/>
        </p:blipFill>
        <p:spPr>
          <a:xfrm>
            <a:off x="1" y="-3430"/>
            <a:ext cx="3477934" cy="5143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B9951BD9-0868-4CDB-ACD6-9C4209B5E4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3477935" y="0"/>
            <a:ext cx="5666066" cy="51435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="" xmlns:a16="http://schemas.microsoft.com/office/drawing/2014/main" id="{DFDA7DDC-417D-45B6-99CB-367DBDA431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9567" y="2463813"/>
            <a:ext cx="4705943" cy="775856"/>
          </a:xfrm>
        </p:spPr>
        <p:txBody>
          <a:bodyPr>
            <a:normAutofit fontScale="90000"/>
          </a:bodyPr>
          <a:lstStyle/>
          <a:p>
            <a:pPr algn="l"/>
            <a:r>
              <a:rPr lang="it-IT" dirty="0">
                <a:solidFill>
                  <a:schemeClr val="bg1"/>
                </a:solidFill>
              </a:rPr>
              <a:t>Cyberbullismo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1657DC40-0C7B-42F4-B124-E7ACA7BE0B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9567" y="3557831"/>
            <a:ext cx="4705944" cy="1338749"/>
          </a:xfrm>
        </p:spPr>
        <p:txBody>
          <a:bodyPr>
            <a:normAutofit fontScale="92500"/>
          </a:bodyPr>
          <a:lstStyle/>
          <a:p>
            <a:pPr algn="l"/>
            <a:r>
              <a:rPr lang="it-IT" sz="1500" dirty="0">
                <a:solidFill>
                  <a:schemeClr val="bg1"/>
                </a:solidFill>
              </a:rPr>
              <a:t>Il cyberbullismo è un fenomeno nel quale si feriscono le</a:t>
            </a:r>
          </a:p>
          <a:p>
            <a:pPr algn="l"/>
            <a:r>
              <a:rPr lang="it-IT" sz="1500" dirty="0">
                <a:solidFill>
                  <a:schemeClr val="bg1"/>
                </a:solidFill>
              </a:rPr>
              <a:t>persone attraverso apparecchi elettronici, mantenendo</a:t>
            </a:r>
          </a:p>
          <a:p>
            <a:pPr algn="l"/>
            <a:r>
              <a:rPr lang="it-IT" sz="1500" dirty="0">
                <a:solidFill>
                  <a:schemeClr val="bg1"/>
                </a:solidFill>
              </a:rPr>
              <a:t>l'anonimato e senza vedere i danni che vengono provocati</a:t>
            </a:r>
          </a:p>
          <a:p>
            <a:pPr algn="l"/>
            <a:r>
              <a:rPr lang="it-IT" sz="1500" dirty="0">
                <a:solidFill>
                  <a:schemeClr val="bg1"/>
                </a:solidFill>
              </a:rPr>
              <a:t>dalle proprie azioni </a:t>
            </a:r>
          </a:p>
        </p:txBody>
      </p:sp>
      <p:sp>
        <p:nvSpPr>
          <p:cNvPr id="63" name="CasellaDiTesto 62">
            <a:extLst>
              <a:ext uri="{FF2B5EF4-FFF2-40B4-BE49-F238E27FC236}">
                <a16:creationId xmlns="" xmlns:a16="http://schemas.microsoft.com/office/drawing/2014/main" id="{EFB5F1A5-2C60-442E-A759-73E1A1A15708}"/>
              </a:ext>
            </a:extLst>
          </p:cNvPr>
          <p:cNvSpPr txBox="1"/>
          <p:nvPr/>
        </p:nvSpPr>
        <p:spPr>
          <a:xfrm rot="19347890">
            <a:off x="-197580" y="1999831"/>
            <a:ext cx="3893342" cy="74635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it-IT" sz="4400" b="1" dirty="0">
                <a:solidFill>
                  <a:srgbClr val="FF0000"/>
                </a:solidFill>
                <a:latin typeface="Algerian" panose="04020705040A02060702" pitchFamily="82" charset="0"/>
              </a:rPr>
              <a:t>#STOPALCYBERBULLISMO</a:t>
            </a:r>
          </a:p>
        </p:txBody>
      </p:sp>
      <p:sp>
        <p:nvSpPr>
          <p:cNvPr id="70" name="Bolla: nuvola 69">
            <a:extLst>
              <a:ext uri="{FF2B5EF4-FFF2-40B4-BE49-F238E27FC236}">
                <a16:creationId xmlns="" xmlns:a16="http://schemas.microsoft.com/office/drawing/2014/main" id="{CCC267AC-A78C-4678-BE09-5DC52033733C}"/>
              </a:ext>
            </a:extLst>
          </p:cNvPr>
          <p:cNvSpPr/>
          <p:nvPr/>
        </p:nvSpPr>
        <p:spPr>
          <a:xfrm>
            <a:off x="3917442" y="124782"/>
            <a:ext cx="4084501" cy="2339031"/>
          </a:xfrm>
          <a:prstGeom prst="cloudCallout">
            <a:avLst>
              <a:gd name="adj1" fmla="val 73806"/>
              <a:gd name="adj2" fmla="val 63627"/>
            </a:avLst>
          </a:prstGeom>
          <a:effectLst>
            <a:innerShdw blurRad="63500" dist="50800" dir="16200000">
              <a:prstClr val="black">
                <a:alpha val="50000"/>
              </a:prstClr>
            </a:innerShdw>
            <a:reflection blurRad="6350" stA="50000" endA="300" endPos="90000" dir="5400000" sy="-100000" algn="bl" rotWithShape="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68580" tIns="34290" rIns="68580" bIns="34290" rtlCol="0" anchor="ctr"/>
          <a:lstStyle/>
          <a:p>
            <a:pPr algn="ctr"/>
            <a:endParaRPr lang="it-IT" dirty="0"/>
          </a:p>
        </p:txBody>
      </p:sp>
      <p:sp>
        <p:nvSpPr>
          <p:cNvPr id="71" name="CasellaDiTesto 70">
            <a:extLst>
              <a:ext uri="{FF2B5EF4-FFF2-40B4-BE49-F238E27FC236}">
                <a16:creationId xmlns="" xmlns:a16="http://schemas.microsoft.com/office/drawing/2014/main" id="{01F2D284-812B-4D61-80AF-1A0ABF370519}"/>
              </a:ext>
            </a:extLst>
          </p:cNvPr>
          <p:cNvSpPr txBox="1"/>
          <p:nvPr/>
        </p:nvSpPr>
        <p:spPr>
          <a:xfrm>
            <a:off x="4773017" y="611626"/>
            <a:ext cx="2351315" cy="136191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it-IT" sz="2800" b="1" i="1" dirty="0">
                <a:solidFill>
                  <a:srgbClr val="0070C0"/>
                </a:solidFill>
                <a:latin typeface="Algerian" panose="04020705040A02060702" pitchFamily="82" charset="0"/>
              </a:rPr>
              <a:t>È FACILE NASCONDERSI DIETRO AD UNA TASTIERA!</a:t>
            </a:r>
          </a:p>
        </p:txBody>
      </p:sp>
      <p:sp>
        <p:nvSpPr>
          <p:cNvPr id="72" name="CasellaDiTesto 71">
            <a:extLst>
              <a:ext uri="{FF2B5EF4-FFF2-40B4-BE49-F238E27FC236}">
                <a16:creationId xmlns="" xmlns:a16="http://schemas.microsoft.com/office/drawing/2014/main" id="{A3FA8E97-2485-438C-8ADD-F70874DE0B84}"/>
              </a:ext>
            </a:extLst>
          </p:cNvPr>
          <p:cNvSpPr txBox="1"/>
          <p:nvPr/>
        </p:nvSpPr>
        <p:spPr>
          <a:xfrm>
            <a:off x="7124332" y="4850046"/>
            <a:ext cx="1981205" cy="19236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it-IT" sz="800" dirty="0">
                <a:solidFill>
                  <a:schemeClr val="bg1"/>
                </a:solidFill>
              </a:rPr>
              <a:t>GIADA, ANNA MARIA, SOFIA ANDREA </a:t>
            </a:r>
          </a:p>
        </p:txBody>
      </p:sp>
    </p:spTree>
    <p:extLst>
      <p:ext uri="{BB962C8B-B14F-4D97-AF65-F5344CB8AC3E}">
        <p14:creationId xmlns:p14="http://schemas.microsoft.com/office/powerpoint/2010/main" val="57010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0000">
                <a:alpha val="30000"/>
              </a:srgb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69333" y="102994"/>
            <a:ext cx="4248926" cy="718160"/>
          </a:xfrm>
        </p:spPr>
        <p:txBody>
          <a:bodyPr>
            <a:noAutofit/>
          </a:bodyPr>
          <a:lstStyle/>
          <a:p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 Light"/>
              </a:rPr>
              <a:t>FOLLOWERS</a:t>
            </a:r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09745" y="821154"/>
            <a:ext cx="5726903" cy="3676568"/>
          </a:xfrm>
        </p:spPr>
        <p:txBody>
          <a:bodyPr spcFirstLastPara="1" vert="horz" wrap="square" lIns="68580" tIns="34290" rIns="68580" bIns="34290" rtlCol="0" anchor="t" anchorCtr="0">
            <a:noAutofit/>
          </a:bodyPr>
          <a:lstStyle/>
          <a:p>
            <a:pPr marL="0" indent="0" algn="l"/>
            <a:r>
              <a:rPr lang="en-US" sz="1200" b="1" dirty="0">
                <a:latin typeface="Source Code Pro Black"/>
                <a:cs typeface="Calibri"/>
              </a:rPr>
              <a:t>Che cosa sono?</a:t>
            </a:r>
          </a:p>
          <a:p>
            <a:pPr marL="0" indent="0" algn="l"/>
            <a:r>
              <a:rPr lang="en-US" sz="1200" dirty="0" smtClean="0">
                <a:latin typeface="Source Code Pro Black"/>
                <a:cs typeface="Calibri"/>
              </a:rPr>
              <a:t>I </a:t>
            </a:r>
            <a:r>
              <a:rPr lang="en-US" sz="1200" dirty="0">
                <a:latin typeface="Source Code Pro Black"/>
                <a:cs typeface="Calibri"/>
              </a:rPr>
              <a:t>followes sono </a:t>
            </a:r>
            <a:r>
              <a:rPr lang="en-US" sz="1200" dirty="0" smtClean="0">
                <a:latin typeface="Source Code Pro Black"/>
                <a:cs typeface="Calibri"/>
              </a:rPr>
              <a:t>delle persone</a:t>
            </a:r>
            <a:r>
              <a:rPr lang="en-US" sz="1200" dirty="0">
                <a:latin typeface="Source Code Pro Black"/>
                <a:cs typeface="Calibri"/>
              </a:rPr>
              <a:t>  che </a:t>
            </a:r>
            <a:r>
              <a:rPr lang="en-US" sz="1200" dirty="0" smtClean="0">
                <a:latin typeface="Source Code Pro Black"/>
                <a:cs typeface="Calibri"/>
              </a:rPr>
              <a:t>visualizzano</a:t>
            </a:r>
            <a:r>
              <a:rPr lang="en-US" sz="1200" dirty="0">
                <a:latin typeface="Source Code Pro Black"/>
                <a:cs typeface="Calibri"/>
              </a:rPr>
              <a:t> </a:t>
            </a:r>
            <a:r>
              <a:rPr lang="en-US" sz="1200" dirty="0" smtClean="0">
                <a:latin typeface="Source Code Pro Black"/>
                <a:cs typeface="Calibri"/>
              </a:rPr>
              <a:t>i contenuti </a:t>
            </a:r>
            <a:r>
              <a:rPr lang="en-US" sz="1200" dirty="0">
                <a:latin typeface="Source Code Pro Black"/>
                <a:cs typeface="Calibri"/>
              </a:rPr>
              <a:t>di un altro utente per tenersi aggiornati su ciò che una persona pubblica</a:t>
            </a:r>
            <a:r>
              <a:rPr lang="en-US" sz="1200" dirty="0" smtClean="0">
                <a:latin typeface="Source Code Pro Black"/>
                <a:cs typeface="Calibri"/>
              </a:rPr>
              <a:t>.</a:t>
            </a:r>
          </a:p>
          <a:p>
            <a:pPr marL="0" indent="0" algn="l"/>
            <a:endParaRPr lang="en-US" sz="1200" dirty="0" smtClean="0">
              <a:latin typeface="Source Code Pro Black"/>
              <a:cs typeface="Calibri"/>
            </a:endParaRPr>
          </a:p>
          <a:p>
            <a:pPr marL="0" indent="0" algn="l"/>
            <a:r>
              <a:rPr lang="en-US" sz="1200" b="1" dirty="0">
                <a:latin typeface="Source Code Pro Black"/>
                <a:cs typeface="Calibri"/>
              </a:rPr>
              <a:t>Chi sono? </a:t>
            </a:r>
          </a:p>
          <a:p>
            <a:pPr marL="0" indent="0" algn="l"/>
            <a:r>
              <a:rPr lang="en-US" sz="1200" dirty="0">
                <a:latin typeface="Source Code Pro Black"/>
                <a:cs typeface="Calibri"/>
              </a:rPr>
              <a:t>I followers possono essere: amici, parenti, compagni di classe, ma anche sconosciuti</a:t>
            </a:r>
          </a:p>
          <a:p>
            <a:pPr marL="0" indent="0" algn="l"/>
            <a:r>
              <a:rPr lang="en-US" sz="1200" b="1" dirty="0">
                <a:latin typeface="Source Code Pro Black"/>
                <a:cs typeface="Calibri"/>
              </a:rPr>
              <a:t>Lo scopo di avere tanti follower </a:t>
            </a:r>
          </a:p>
          <a:p>
            <a:pPr marL="0" indent="0" algn="l"/>
            <a:r>
              <a:rPr lang="en-US" sz="1200" dirty="0">
                <a:latin typeface="Source Code Pro Black"/>
                <a:cs typeface="Calibri"/>
              </a:rPr>
              <a:t>Tanti followers possono dare un guadagno a volte molto </a:t>
            </a:r>
            <a:r>
              <a:rPr lang="en-US" sz="1200" dirty="0" smtClean="0">
                <a:latin typeface="Source Code Pro Black"/>
                <a:cs typeface="Calibri"/>
              </a:rPr>
              <a:t>alto; infatti si può guadagnare in base al numero di visualizzazioni. In questo modo si  sponsorizzano </a:t>
            </a:r>
            <a:r>
              <a:rPr lang="en-US" sz="1200" dirty="0">
                <a:latin typeface="Source Code Pro Black"/>
                <a:cs typeface="Calibri"/>
              </a:rPr>
              <a:t>oggetti, indumenti, marche </a:t>
            </a:r>
            <a:r>
              <a:rPr lang="en-US" sz="1200" dirty="0" smtClean="0">
                <a:latin typeface="Source Code Pro Black"/>
                <a:cs typeface="Calibri"/>
              </a:rPr>
              <a:t>famose.</a:t>
            </a:r>
            <a:r>
              <a:rPr lang="en-US" sz="1200" dirty="0">
                <a:latin typeface="Source Code Pro Black"/>
                <a:cs typeface="Calibri"/>
              </a:rPr>
              <a:t> </a:t>
            </a:r>
          </a:p>
          <a:p>
            <a:pPr marL="0" indent="0" algn="l"/>
            <a:r>
              <a:rPr lang="en-US" sz="1200" b="1" dirty="0">
                <a:latin typeface="Source Code Pro Black"/>
                <a:cs typeface="Calibri"/>
              </a:rPr>
              <a:t>Gli sponsor </a:t>
            </a:r>
          </a:p>
          <a:p>
            <a:pPr marL="0" indent="0" algn="l"/>
            <a:r>
              <a:rPr lang="en-US" sz="1200" dirty="0">
                <a:latin typeface="Source Code Pro Black"/>
                <a:cs typeface="Calibri"/>
              </a:rPr>
              <a:t>Gli sponsor sono i followers che condividono o postano un meme, una foto o menzionano una persona da loro seguita.</a:t>
            </a:r>
          </a:p>
          <a:p>
            <a:pPr marL="0" indent="0" algn="r"/>
            <a:r>
              <a:rPr lang="en-US" sz="1200" dirty="0" smtClean="0">
                <a:latin typeface="Source Code Pro Black"/>
                <a:cs typeface="Calibri"/>
              </a:rPr>
              <a:t>.</a:t>
            </a:r>
            <a:r>
              <a:rPr lang="en-US" sz="1200" dirty="0">
                <a:latin typeface="Source Code Pro Black"/>
                <a:cs typeface="Calibri"/>
              </a:rPr>
              <a:t> </a:t>
            </a:r>
          </a:p>
          <a:p>
            <a:pPr marL="0" indent="0" algn="l"/>
            <a:r>
              <a:rPr lang="en-US" sz="1200" b="1" dirty="0">
                <a:latin typeface="Source Code Pro Black"/>
                <a:cs typeface="Calibri"/>
              </a:rPr>
              <a:t>Gli influencer </a:t>
            </a:r>
          </a:p>
          <a:p>
            <a:pPr marL="0" indent="0" algn="l"/>
            <a:r>
              <a:rPr lang="en-US" sz="1200" dirty="0">
                <a:latin typeface="Source Code Pro Black"/>
                <a:cs typeface="Calibri"/>
              </a:rPr>
              <a:t>Gli influencer sono persone che sono diventate famose grazie al numero di followers e di contenuti che postano.</a:t>
            </a:r>
          </a:p>
          <a:p>
            <a:pPr marL="0" indent="0" algn="l"/>
            <a:r>
              <a:rPr lang="en-US" sz="1200" b="1" dirty="0">
                <a:latin typeface="Source Code Pro Black"/>
                <a:cs typeface="Calibri"/>
              </a:rPr>
              <a:t>Gli haters </a:t>
            </a:r>
          </a:p>
          <a:p>
            <a:pPr marL="0" indent="0" algn="l"/>
            <a:r>
              <a:rPr lang="en-US" sz="1200" dirty="0">
                <a:latin typeface="Source Code Pro Black"/>
                <a:cs typeface="Calibri"/>
              </a:rPr>
              <a:t>Un haters è, molto spesso, un folllower di una persona, solo che al posto di seguirla perche gli piace il contenuto che posta, la segue per fare commenti negativi o insultare facendo cyber bullismo </a:t>
            </a:r>
          </a:p>
        </p:txBody>
      </p:sp>
      <p:pic>
        <p:nvPicPr>
          <p:cNvPr id="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FB4252D5-0022-4EEA-B917-B027FB8801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48" y="1000084"/>
            <a:ext cx="2627543" cy="382983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 rot="350827">
            <a:off x="4207706" y="358760"/>
            <a:ext cx="47559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Code Pro Black"/>
              </a:rPr>
              <a:t>#FOLLOWERNONPERFORZAMICO</a:t>
            </a:r>
            <a:endParaRPr lang="it-IT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Code Pro Black"/>
            </a:endParaRPr>
          </a:p>
        </p:txBody>
      </p:sp>
      <p:sp>
        <p:nvSpPr>
          <p:cNvPr id="6" name="CasellaDiTesto 5"/>
          <p:cNvSpPr txBox="1"/>
          <p:nvPr/>
        </p:nvSpPr>
        <p:spPr>
          <a:xfrm rot="21002684">
            <a:off x="1793787" y="1371285"/>
            <a:ext cx="1018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/>
              <a:t>+ 3.500</a:t>
            </a:r>
            <a:endParaRPr lang="it-IT" sz="1600" b="1" dirty="0"/>
          </a:p>
        </p:txBody>
      </p:sp>
      <p:sp>
        <p:nvSpPr>
          <p:cNvPr id="7" name="CasellaDiTesto 6"/>
          <p:cNvSpPr txBox="1"/>
          <p:nvPr/>
        </p:nvSpPr>
        <p:spPr>
          <a:xfrm rot="21002684">
            <a:off x="1669010" y="1880873"/>
            <a:ext cx="1018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solidFill>
                  <a:srgbClr val="FF0000"/>
                </a:solidFill>
              </a:rPr>
              <a:t>- 1.000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 rot="712984">
            <a:off x="138403" y="1495464"/>
            <a:ext cx="1018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solidFill>
                  <a:srgbClr val="FF0000"/>
                </a:solidFill>
              </a:rPr>
              <a:t>- 700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 rot="1099730">
            <a:off x="141851" y="2481004"/>
            <a:ext cx="1018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/>
              <a:t>+ 4.500</a:t>
            </a:r>
            <a:endParaRPr lang="it-IT" sz="1600" b="1" dirty="0"/>
          </a:p>
        </p:txBody>
      </p:sp>
      <p:sp>
        <p:nvSpPr>
          <p:cNvPr id="10" name="CasellaDiTesto 9"/>
          <p:cNvSpPr txBox="1"/>
          <p:nvPr/>
        </p:nvSpPr>
        <p:spPr>
          <a:xfrm rot="1350359">
            <a:off x="1793787" y="2611556"/>
            <a:ext cx="1018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/>
              <a:t>+ 100</a:t>
            </a:r>
            <a:endParaRPr lang="it-IT" sz="1600" b="1" dirty="0"/>
          </a:p>
        </p:txBody>
      </p:sp>
      <p:sp>
        <p:nvSpPr>
          <p:cNvPr id="11" name="CasellaDiTesto 10"/>
          <p:cNvSpPr txBox="1"/>
          <p:nvPr/>
        </p:nvSpPr>
        <p:spPr>
          <a:xfrm rot="21002684">
            <a:off x="1682028" y="3342239"/>
            <a:ext cx="10188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smtClean="0">
                <a:solidFill>
                  <a:srgbClr val="FF0000"/>
                </a:solidFill>
              </a:rPr>
              <a:t>- 2.500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775809" y="3811784"/>
            <a:ext cx="1018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?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14461" y="3005003"/>
            <a:ext cx="1018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?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62344" y="3771728"/>
            <a:ext cx="1018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?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10513" y="1128248"/>
            <a:ext cx="1018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?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2155100" y="2193116"/>
            <a:ext cx="1018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?</a:t>
            </a:r>
            <a:endParaRPr lang="it-IT" sz="2800" b="1" dirty="0">
              <a:solidFill>
                <a:srgbClr val="FF0000"/>
              </a:solidFill>
            </a:endParaRPr>
          </a:p>
        </p:txBody>
      </p:sp>
      <p:sp>
        <p:nvSpPr>
          <p:cNvPr id="17" name="Google Shape;58;p13"/>
          <p:cNvSpPr txBox="1"/>
          <p:nvPr/>
        </p:nvSpPr>
        <p:spPr>
          <a:xfrm>
            <a:off x="246039" y="4073394"/>
            <a:ext cx="11031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Arianna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Riccardo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Ludovica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2506012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7000">
        <p:split orient="vert"/>
      </p:transition>
    </mc:Choice>
    <mc:Fallback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3928655" cy="514349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920030" y="127363"/>
            <a:ext cx="521953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50" b="1" dirty="0"/>
              <a:t>#SIATESOCIAL</a:t>
            </a:r>
            <a:r>
              <a:rPr lang="it-IT" sz="4050" b="1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398916" y="1126672"/>
            <a:ext cx="426175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HIKIKOMORI</a:t>
            </a:r>
          </a:p>
          <a:p>
            <a:pPr algn="just"/>
            <a:r>
              <a:rPr lang="it-IT" sz="1800" dirty="0"/>
              <a:t>Hikikomori significa ‘’stare in disparte’’. E’ una persona che ha scelto di scappare dalla vita sociale. Una causa è la grande pressione della società giapponese verso l’autorealizzazione e il successo personale.</a:t>
            </a:r>
          </a:p>
          <a:p>
            <a:pPr algn="just"/>
            <a:r>
              <a:rPr lang="it-IT" sz="1800" dirty="0"/>
              <a:t>Il percorso terapeutico, che può durare da pochi mesi a diversi anni, consiste nel trattare la condizione come un disturbo mentale oppure come un problema di socializzazione.</a:t>
            </a:r>
          </a:p>
          <a:p>
            <a:pPr algn="just"/>
            <a:r>
              <a:rPr lang="it-IT" sz="1800" dirty="0"/>
              <a:t>Ha iniziato a diffondersi negli anni ‘80.</a:t>
            </a:r>
          </a:p>
        </p:txBody>
      </p:sp>
      <p:sp>
        <p:nvSpPr>
          <p:cNvPr id="5" name="Google Shape;58;p13"/>
          <p:cNvSpPr txBox="1"/>
          <p:nvPr/>
        </p:nvSpPr>
        <p:spPr>
          <a:xfrm>
            <a:off x="8379053" y="4497200"/>
            <a:ext cx="764947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Federico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Riccardo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dirty="0" smtClean="0"/>
              <a:t>Giacomo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249292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split orient="vert"/>
      </p:transition>
    </mc:Choice>
    <mc:Fallback xmlns="">
      <p:transition spd="slow" advTm="7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80000"/>
                <a:satMod val="300000"/>
                <a:alpha val="5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xmlns="" id="{CC556A7B-B209-45FA-8752-E89E4E4163F5}"/>
              </a:ext>
            </a:extLst>
          </p:cNvPr>
          <p:cNvSpPr txBox="1">
            <a:spLocks/>
          </p:cNvSpPr>
          <p:nvPr/>
        </p:nvSpPr>
        <p:spPr>
          <a:xfrm>
            <a:off x="372535" y="3374288"/>
            <a:ext cx="8229600" cy="15904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400" b="1" i="1" dirty="0" smtClean="0">
                <a:latin typeface="Source Code Pro Black"/>
              </a:rPr>
              <a:t>ISTITUTO COMPRENSIVO DI  ROBBIO</a:t>
            </a:r>
          </a:p>
          <a:p>
            <a:endParaRPr lang="it-IT" sz="4000" b="1" i="1" dirty="0" smtClean="0">
              <a:latin typeface="Source Code Pro Black"/>
            </a:endParaRPr>
          </a:p>
          <a:p>
            <a:r>
              <a:rPr lang="it-IT" sz="3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Code Pro Black"/>
              </a:rPr>
              <a:t>CLASSE IIIC</a:t>
            </a:r>
          </a:p>
          <a:p>
            <a:endParaRPr lang="it-IT" sz="4000" b="1" i="1" dirty="0">
              <a:latin typeface="Source Code Pro Black"/>
            </a:endParaRPr>
          </a:p>
          <a:p>
            <a:r>
              <a:rPr lang="it-IT" sz="2900" b="1" i="1" dirty="0" smtClean="0">
                <a:latin typeface="Source Code Pro Black"/>
              </a:rPr>
              <a:t>A.S. 2021/2022</a:t>
            </a:r>
            <a:endParaRPr lang="it-IT" sz="2900" b="1" i="1" dirty="0">
              <a:latin typeface="Source Code Pro Black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xmlns="" id="{CC556A7B-B209-45FA-8752-E89E4E4163F5}"/>
              </a:ext>
            </a:extLst>
          </p:cNvPr>
          <p:cNvSpPr txBox="1">
            <a:spLocks/>
          </p:cNvSpPr>
          <p:nvPr/>
        </p:nvSpPr>
        <p:spPr>
          <a:xfrm>
            <a:off x="2407498" y="1078820"/>
            <a:ext cx="6496351" cy="879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b="1" i="1" dirty="0" smtClean="0">
                <a:solidFill>
                  <a:srgbClr val="FF0000"/>
                </a:solidFill>
                <a:latin typeface="Source Code Pro Black"/>
              </a:rPr>
              <a:t>GRAZIE PER L’ATTENZIONE</a:t>
            </a:r>
            <a:endParaRPr lang="it-IT" b="1" i="1" dirty="0">
              <a:solidFill>
                <a:srgbClr val="FF0000"/>
              </a:solidFill>
              <a:latin typeface="Source Code Pro Black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236067">
            <a:off x="185171" y="881152"/>
            <a:ext cx="2167132" cy="174598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3287" y="2567316"/>
            <a:ext cx="1360714" cy="2576184"/>
          </a:xfrm>
          <a:prstGeom prst="rect">
            <a:avLst/>
          </a:prstGeom>
          <a:effectLst>
            <a:softEdge rad="25400"/>
          </a:effectLst>
        </p:spPr>
      </p:pic>
      <p:sp>
        <p:nvSpPr>
          <p:cNvPr id="3" name="Rettangolo 2"/>
          <p:cNvSpPr/>
          <p:nvPr/>
        </p:nvSpPr>
        <p:spPr>
          <a:xfrm>
            <a:off x="5994" y="4452554"/>
            <a:ext cx="1817914" cy="638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Music from </a:t>
            </a:r>
            <a:r>
              <a:rPr lang="it-IT" sz="7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Uppbeat</a:t>
            </a:r>
            <a:r>
              <a:rPr lang="it-IT" sz="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(free for </a:t>
            </a:r>
            <a:r>
              <a:rPr lang="it-IT" sz="7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Creators</a:t>
            </a:r>
            <a:r>
              <a:rPr lang="it-IT" sz="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!):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https://uppbeat.io/t/atm/that-good-feeling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License code: XGNALAJYWF36GR4Z</a:t>
            </a:r>
            <a:endParaRPr lang="it-IT" sz="7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0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367</Words>
  <Application>Microsoft Office PowerPoint</Application>
  <PresentationFormat>Presentazione su schermo (16:9)</PresentationFormat>
  <Paragraphs>88</Paragraphs>
  <Slides>9</Slides>
  <Notes>3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21" baseType="lpstr">
      <vt:lpstr>Algerian</vt:lpstr>
      <vt:lpstr>Arial</vt:lpstr>
      <vt:lpstr>Calibri</vt:lpstr>
      <vt:lpstr>Calibri Light</vt:lpstr>
      <vt:lpstr>Corben</vt:lpstr>
      <vt:lpstr>Impact</vt:lpstr>
      <vt:lpstr>Lora</vt:lpstr>
      <vt:lpstr>Pacifico</vt:lpstr>
      <vt:lpstr>Source Code Pro Black</vt:lpstr>
      <vt:lpstr>Source Code Pro ExtraLight</vt:lpstr>
      <vt:lpstr>Times New Roman</vt:lpstr>
      <vt:lpstr>Simple Light</vt:lpstr>
      <vt:lpstr>Presentazione standard di PowerPoint</vt:lpstr>
      <vt:lpstr>Presentazione standard di PowerPoint</vt:lpstr>
      <vt:lpstr>Significato: con il termine password si indica una sequenza di numeri, lettere e simboli che serve per proteggere l'accesso dell'utente sul proprio dispositivo.</vt:lpstr>
      <vt:lpstr>Presentazione standard di PowerPoint</vt:lpstr>
      <vt:lpstr>Presentazione standard di PowerPoint</vt:lpstr>
      <vt:lpstr>Cyberbullismo</vt:lpstr>
      <vt:lpstr>FOLLOWERS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cp:lastModifiedBy>Account Microsoft</cp:lastModifiedBy>
  <cp:revision>41</cp:revision>
  <dcterms:modified xsi:type="dcterms:W3CDTF">2022-02-07T11:35:17Z</dcterms:modified>
</cp:coreProperties>
</file>